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65" r:id="rId4"/>
    <p:sldId id="266" r:id="rId5"/>
    <p:sldId id="268" r:id="rId6"/>
    <p:sldId id="269" r:id="rId7"/>
    <p:sldId id="274" r:id="rId8"/>
    <p:sldId id="275" r:id="rId9"/>
    <p:sldId id="276" r:id="rId10"/>
    <p:sldId id="272" r:id="rId11"/>
    <p:sldId id="27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85702" autoAdjust="0"/>
  </p:normalViewPr>
  <p:slideViewPr>
    <p:cSldViewPr snapToGrid="0">
      <p:cViewPr varScale="1">
        <p:scale>
          <a:sx n="33" d="100"/>
          <a:sy n="33" d="100"/>
        </p:scale>
        <p:origin x="5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9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3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95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459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Price Increase in C08 is largely due to the increase in Detached Houses (not apartments). In one year the average price went from $500K to nearly $1.5 Million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078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87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7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925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9DD60C94-0C9C-47B7-BE88-045235ACCC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533" y="1552397"/>
            <a:ext cx="7231784" cy="3654081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Real estate prices in Toronto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7823201" y="1552397"/>
            <a:ext cx="3917246" cy="3654082"/>
          </a:xfrm>
        </p:spPr>
        <p:txBody>
          <a:bodyPr anchor="ctr">
            <a:normAutofit/>
          </a:bodyPr>
          <a:lstStyle/>
          <a:p>
            <a:r>
              <a:rPr lang="en-CA" sz="3200" dirty="0"/>
              <a:t>FINTECH PROJECT 1</a:t>
            </a:r>
          </a:p>
          <a:p>
            <a:r>
              <a:rPr lang="en-CA" sz="3200" dirty="0"/>
              <a:t>GROUP 2</a:t>
            </a:r>
            <a:r>
              <a:rPr lang="en-CA" sz="3200" dirty="0" smtClean="0"/>
              <a:t>:</a:t>
            </a:r>
          </a:p>
          <a:p>
            <a:r>
              <a:rPr lang="en-CA" sz="3200" dirty="0" smtClean="0"/>
              <a:t>FANTASIC FIVE</a:t>
            </a:r>
            <a:endParaRPr lang="en-CA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BFCF7016-AC99-433F-B943-24C3736E06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03737D1-A930-4E3E-9160-3CD4AEC72A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71CFF33-010E-4E26-A285-83B1829823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083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21D830-B41F-B126-D589-C78723D2C31B}"/>
              </a:ext>
            </a:extLst>
          </p:cNvPr>
          <p:cNvSpPr txBox="1"/>
          <p:nvPr/>
        </p:nvSpPr>
        <p:spPr>
          <a:xfrm>
            <a:off x="867903" y="976392"/>
            <a:ext cx="1007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Snapshot – Real Estate Prices by location - Graph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2835"/>
            <a:ext cx="5680796" cy="44796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796" y="2142835"/>
            <a:ext cx="6354186" cy="447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21D830-B41F-B126-D589-C78723D2C31B}"/>
              </a:ext>
            </a:extLst>
          </p:cNvPr>
          <p:cNvSpPr txBox="1"/>
          <p:nvPr/>
        </p:nvSpPr>
        <p:spPr>
          <a:xfrm>
            <a:off x="867903" y="976392"/>
            <a:ext cx="1007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Snapshot – Real Estate Prices by location -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476" y="2050473"/>
            <a:ext cx="6905216" cy="436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0473"/>
            <a:ext cx="515747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3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B373F125-DEF3-41D6-9918-AB21A2ACC3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1E9F226-EB6E-48C9-ADDA-636DE4BF4E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Conclusion and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15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B373F125-DEF3-41D6-9918-AB21A2ACC3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1E9F226-EB6E-48C9-ADDA-636DE4BF4E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dirty="0"/>
              <a:t>Purpose and Summary - Ali</a:t>
            </a:r>
          </a:p>
          <a:p>
            <a:r>
              <a:rPr lang="en-US" dirty="0"/>
              <a:t>Data Cleaning - Ameer</a:t>
            </a:r>
          </a:p>
          <a:p>
            <a:r>
              <a:rPr lang="en-US" dirty="0"/>
              <a:t>Data Analysis – City of Toronto - Ameer</a:t>
            </a:r>
          </a:p>
          <a:p>
            <a:r>
              <a:rPr lang="en-US" dirty="0"/>
              <a:t>Data Analysis – By Neighborhoods - Javier</a:t>
            </a:r>
          </a:p>
          <a:p>
            <a:r>
              <a:rPr lang="en-US" dirty="0"/>
              <a:t>Projection – Toronto and Neighborhoods - Haider</a:t>
            </a:r>
          </a:p>
          <a:p>
            <a:r>
              <a:rPr lang="en-US" dirty="0"/>
              <a:t>Snapshot – Real Estate Prices by location - </a:t>
            </a:r>
            <a:r>
              <a:rPr lang="en-US" dirty="0" err="1"/>
              <a:t>Tejas</a:t>
            </a:r>
            <a:endParaRPr lang="en-US" dirty="0"/>
          </a:p>
          <a:p>
            <a:r>
              <a:rPr lang="en-US" dirty="0"/>
              <a:t>Conclusion and Recommendation - Ali </a:t>
            </a:r>
          </a:p>
        </p:txBody>
      </p:sp>
    </p:spTree>
    <p:extLst>
      <p:ext uri="{BB962C8B-B14F-4D97-AF65-F5344CB8AC3E}">
        <p14:creationId xmlns:p14="http://schemas.microsoft.com/office/powerpoint/2010/main" val="165054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21D830-B41F-B126-D589-C78723D2C31B}"/>
              </a:ext>
            </a:extLst>
          </p:cNvPr>
          <p:cNvSpPr txBox="1"/>
          <p:nvPr/>
        </p:nvSpPr>
        <p:spPr>
          <a:xfrm>
            <a:off x="883402" y="929897"/>
            <a:ext cx="1007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PURPOSE AND SUMMARY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2582" y="2299855"/>
            <a:ext cx="112129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TORONTO MARKET HYPE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WHY TORONTO 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CHANGING MARKET TRENDS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CORONA VS GLOBAL WARMING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FINDING THE RIGHT INVESTMENT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CA" dirty="0" smtClean="0"/>
              <a:t>PAST VS PRESENT VALUE &amp; FUTURE UNCERTAINETIES 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727" y="1975974"/>
            <a:ext cx="2706255" cy="1820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158" y="1975973"/>
            <a:ext cx="2597283" cy="17018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190" y="4463683"/>
            <a:ext cx="2714392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4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21D830-B41F-B126-D589-C78723D2C31B}"/>
              </a:ext>
            </a:extLst>
          </p:cNvPr>
          <p:cNvSpPr txBox="1"/>
          <p:nvPr/>
        </p:nvSpPr>
        <p:spPr>
          <a:xfrm>
            <a:off x="867903" y="976392"/>
            <a:ext cx="1007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1964" y="2161309"/>
            <a:ext cx="71212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TRREB </a:t>
            </a:r>
            <a:r>
              <a:rPr lang="en-US" dirty="0" smtClean="0"/>
              <a:t>DOES NOT  PROVIDE </a:t>
            </a:r>
            <a:r>
              <a:rPr lang="en-US" dirty="0"/>
              <a:t>MLS APIs </a:t>
            </a:r>
            <a:r>
              <a:rPr lang="en-US" dirty="0" smtClean="0"/>
              <a:t>FOR PUBLIC USE.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USED KAGGLE TO FIND OUR DATABASE CONSISTING OF OVER </a:t>
            </a:r>
            <a:r>
              <a:rPr lang="en-US" dirty="0"/>
              <a:t>75,000 </a:t>
            </a:r>
            <a:r>
              <a:rPr lang="en-US" dirty="0" smtClean="0"/>
              <a:t>DATA POINTS FOR ALL OF ONTARIO.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ANALYSIS CONDUCTED ON TORONTO </a:t>
            </a:r>
            <a:r>
              <a:rPr lang="en-US" dirty="0"/>
              <a:t>MLS </a:t>
            </a:r>
            <a:r>
              <a:rPr lang="en-US" dirty="0" smtClean="0"/>
              <a:t>SUBDIVISIONS, </a:t>
            </a:r>
            <a:r>
              <a:rPr lang="en-US" dirty="0"/>
              <a:t>C01 to C15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USED COMPOSITE, SF-DETACHED, &amp; APARTMENT/CONDOS FOR </a:t>
            </a:r>
          </a:p>
          <a:p>
            <a:r>
              <a:rPr lang="en-US" dirty="0" smtClean="0"/>
              <a:t>     GIVEN ANALYSIS</a:t>
            </a:r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763" y="2843589"/>
            <a:ext cx="4507345" cy="33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21D830-B41F-B126-D589-C78723D2C31B}"/>
              </a:ext>
            </a:extLst>
          </p:cNvPr>
          <p:cNvSpPr txBox="1"/>
          <p:nvPr/>
        </p:nvSpPr>
        <p:spPr>
          <a:xfrm>
            <a:off x="867903" y="976392"/>
            <a:ext cx="1007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Analysis – City of Toronto -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77" y="2308703"/>
            <a:ext cx="8877756" cy="38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2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21D830-B41F-B126-D589-C78723D2C31B}"/>
              </a:ext>
            </a:extLst>
          </p:cNvPr>
          <p:cNvSpPr txBox="1"/>
          <p:nvPr/>
        </p:nvSpPr>
        <p:spPr>
          <a:xfrm>
            <a:off x="867903" y="976392"/>
            <a:ext cx="1007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Analysis – By Neighborhoods - Graph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816291"/>
            <a:ext cx="4146356" cy="20629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068" y="1816743"/>
            <a:ext cx="4097132" cy="1761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235" y="1816292"/>
            <a:ext cx="3933715" cy="1693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378036"/>
            <a:ext cx="4234068" cy="229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280" y="4378036"/>
            <a:ext cx="4013955" cy="19795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200" y="4378036"/>
            <a:ext cx="3860750" cy="182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821D830-B41F-B126-D589-C78723D2C31B}"/>
              </a:ext>
            </a:extLst>
          </p:cNvPr>
          <p:cNvSpPr txBox="1"/>
          <p:nvPr/>
        </p:nvSpPr>
        <p:spPr>
          <a:xfrm>
            <a:off x="867903" y="976392"/>
            <a:ext cx="1007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white"/>
                </a:solidFill>
              </a:rPr>
              <a:t>Projection – Toronto and Neighborhoods -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98D683B-7235-ACD4-32B1-073EBEA3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78" y="1952164"/>
            <a:ext cx="4057650" cy="475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A105306-EB0D-5F68-CC68-FC419F8C8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03" y="3076575"/>
            <a:ext cx="54673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85A755-411B-2E48-ED7D-CB61F4062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 the simulation and 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B7214FD-E4C3-E405-2F36-16888BFBD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2522081"/>
            <a:ext cx="11029950" cy="2996526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9A4AB3A-72C9-6ED0-129C-82DB4E2DB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72" y="5889144"/>
            <a:ext cx="58197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2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273973-9DEC-46C5-3103-B7E2620B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Projected price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D0DB481D-C033-A2C7-B664-82D9D9055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92" y="1913070"/>
            <a:ext cx="4864182" cy="2290219"/>
          </a:xfr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5F9DD2A-23C1-8E45-10F1-341C0784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799" y="1908850"/>
            <a:ext cx="4889383" cy="2290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0AE9010-CDF9-673D-F480-C26918C37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2" y="4110498"/>
            <a:ext cx="5818240" cy="2747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449DA9CF-5D91-B696-A1DE-9274AD9CC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591" y="4199068"/>
            <a:ext cx="5655570" cy="258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183</TotalTime>
  <Words>227</Words>
  <Application>Microsoft Office PowerPoint</Application>
  <PresentationFormat>Widescreen</PresentationFormat>
  <Paragraphs>50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Wingdings</vt:lpstr>
      <vt:lpstr>Wingdings 2</vt:lpstr>
      <vt:lpstr>Dividend</vt:lpstr>
      <vt:lpstr>Real estate prices in Toronto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the simulation and plots</vt:lpstr>
      <vt:lpstr>Projected price Results</vt:lpstr>
      <vt:lpstr>PowerPoint Presentation</vt:lpstr>
      <vt:lpstr>PowerPoint Presentation</vt:lpstr>
      <vt:lpstr>Conclusion and recommendation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prices in Toronto</dc:title>
  <dc:creator>Javier Aramayo</dc:creator>
  <cp:lastModifiedBy>Microsoft account</cp:lastModifiedBy>
  <cp:revision>15</cp:revision>
  <dcterms:created xsi:type="dcterms:W3CDTF">2022-07-20T00:42:00Z</dcterms:created>
  <dcterms:modified xsi:type="dcterms:W3CDTF">2022-07-21T02:09:36Z</dcterms:modified>
</cp:coreProperties>
</file>